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0" r:id="rId3"/>
    <p:sldId id="261" r:id="rId4"/>
    <p:sldId id="263" r:id="rId5"/>
    <p:sldId id="257" r:id="rId6"/>
    <p:sldId id="258" r:id="rId7"/>
    <p:sldId id="259" r:id="rId8"/>
    <p:sldId id="262"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9/12/2018</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9/12/2018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9/12/2018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9/12/2018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9/12/2018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9/12/2018</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9/12/2018</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virtuallabschool.org/preschool/safe-environments/lesson-7"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737EC-390C-44A4-AEC2-97586AFD7BC2}"/>
              </a:ext>
            </a:extLst>
          </p:cNvPr>
          <p:cNvSpPr>
            <a:spLocks noGrp="1"/>
          </p:cNvSpPr>
          <p:nvPr>
            <p:ph type="ctrTitle"/>
          </p:nvPr>
        </p:nvSpPr>
        <p:spPr/>
        <p:txBody>
          <a:bodyPr/>
          <a:lstStyle/>
          <a:p>
            <a:r>
              <a:rPr lang="en-US" dirty="0"/>
              <a:t>Child Abuse </a:t>
            </a:r>
          </a:p>
        </p:txBody>
      </p:sp>
      <p:sp>
        <p:nvSpPr>
          <p:cNvPr id="3" name="Subtitle 2">
            <a:extLst>
              <a:ext uri="{FF2B5EF4-FFF2-40B4-BE49-F238E27FC236}">
                <a16:creationId xmlns:a16="http://schemas.microsoft.com/office/drawing/2014/main" id="{94413D36-F584-4AF0-8786-A866729FC299}"/>
              </a:ext>
            </a:extLst>
          </p:cNvPr>
          <p:cNvSpPr>
            <a:spLocks noGrp="1"/>
          </p:cNvSpPr>
          <p:nvPr>
            <p:ph type="subTitle" idx="1"/>
          </p:nvPr>
        </p:nvSpPr>
        <p:spPr/>
        <p:txBody>
          <a:bodyPr/>
          <a:lstStyle/>
          <a:p>
            <a:r>
              <a:rPr lang="en-US" dirty="0"/>
              <a:t>Your role at Hillsboro Christian academy </a:t>
            </a:r>
          </a:p>
          <a:p>
            <a:r>
              <a:rPr lang="en-US" dirty="0"/>
              <a:t>2018</a:t>
            </a:r>
          </a:p>
        </p:txBody>
      </p:sp>
    </p:spTree>
    <p:extLst>
      <p:ext uri="{BB962C8B-B14F-4D97-AF65-F5344CB8AC3E}">
        <p14:creationId xmlns:p14="http://schemas.microsoft.com/office/powerpoint/2010/main" val="3398952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8931E-170A-4A46-B499-EEB2AC0F9824}"/>
              </a:ext>
            </a:extLst>
          </p:cNvPr>
          <p:cNvSpPr>
            <a:spLocks noGrp="1"/>
          </p:cNvSpPr>
          <p:nvPr>
            <p:ph type="title"/>
          </p:nvPr>
        </p:nvSpPr>
        <p:spPr/>
        <p:txBody>
          <a:bodyPr/>
          <a:lstStyle/>
          <a:p>
            <a:pPr algn="ctr"/>
            <a:r>
              <a:rPr lang="en-US" dirty="0"/>
              <a:t>What the Bible says about Discipline </a:t>
            </a:r>
          </a:p>
        </p:txBody>
      </p:sp>
      <p:pic>
        <p:nvPicPr>
          <p:cNvPr id="6" name="Picture Placeholder 5">
            <a:extLst>
              <a:ext uri="{FF2B5EF4-FFF2-40B4-BE49-F238E27FC236}">
                <a16:creationId xmlns:a16="http://schemas.microsoft.com/office/drawing/2014/main" id="{03CA7A95-1948-43D7-8554-3978F20981A4}"/>
              </a:ext>
            </a:extLst>
          </p:cNvPr>
          <p:cNvPicPr>
            <a:picLocks noGrp="1" noChangeAspect="1"/>
          </p:cNvPicPr>
          <p:nvPr>
            <p:ph type="pic" idx="1"/>
          </p:nvPr>
        </p:nvPicPr>
        <p:blipFill>
          <a:blip r:embed="rId2"/>
          <a:srcRect l="1576" r="1576"/>
          <a:stretch>
            <a:fillRect/>
          </a:stretch>
        </p:blipFill>
        <p:spPr/>
      </p:pic>
      <p:sp>
        <p:nvSpPr>
          <p:cNvPr id="4" name="Text Placeholder 3">
            <a:extLst>
              <a:ext uri="{FF2B5EF4-FFF2-40B4-BE49-F238E27FC236}">
                <a16:creationId xmlns:a16="http://schemas.microsoft.com/office/drawing/2014/main" id="{B8F4E456-28BC-459F-8574-BC0647770230}"/>
              </a:ext>
            </a:extLst>
          </p:cNvPr>
          <p:cNvSpPr>
            <a:spLocks noGrp="1"/>
          </p:cNvSpPr>
          <p:nvPr>
            <p:ph type="body" sz="half" idx="2"/>
          </p:nvPr>
        </p:nvSpPr>
        <p:spPr/>
        <p:txBody>
          <a:bodyPr/>
          <a:lstStyle/>
          <a:p>
            <a:pPr algn="ctr"/>
            <a:r>
              <a:rPr lang="en-US" dirty="0"/>
              <a:t>Whoever spares the rod hates their children, but the one who loves their children is careful to discipline them. </a:t>
            </a:r>
          </a:p>
          <a:p>
            <a:pPr algn="ctr"/>
            <a:r>
              <a:rPr lang="en-US" dirty="0"/>
              <a:t>--Proverbs 13:24</a:t>
            </a:r>
          </a:p>
          <a:p>
            <a:pPr algn="ctr"/>
            <a:r>
              <a:rPr lang="en-US" dirty="0"/>
              <a:t>The important word here is “love”</a:t>
            </a:r>
          </a:p>
        </p:txBody>
      </p:sp>
    </p:spTree>
    <p:extLst>
      <p:ext uri="{BB962C8B-B14F-4D97-AF65-F5344CB8AC3E}">
        <p14:creationId xmlns:p14="http://schemas.microsoft.com/office/powerpoint/2010/main" val="170251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0B6C4-CFD7-48F6-A103-E0FFD3D50EC2}"/>
              </a:ext>
            </a:extLst>
          </p:cNvPr>
          <p:cNvSpPr>
            <a:spLocks noGrp="1"/>
          </p:cNvSpPr>
          <p:nvPr>
            <p:ph type="title"/>
          </p:nvPr>
        </p:nvSpPr>
        <p:spPr>
          <a:xfrm>
            <a:off x="1451206" y="848139"/>
            <a:ext cx="5532328" cy="1033670"/>
          </a:xfrm>
        </p:spPr>
        <p:txBody>
          <a:bodyPr>
            <a:normAutofit/>
          </a:bodyPr>
          <a:lstStyle/>
          <a:p>
            <a:pPr algn="ctr"/>
            <a:r>
              <a:rPr lang="en-US" dirty="0"/>
              <a:t>When Love isn’t the motivator</a:t>
            </a:r>
          </a:p>
        </p:txBody>
      </p:sp>
      <p:pic>
        <p:nvPicPr>
          <p:cNvPr id="7" name="Picture Placeholder 6">
            <a:extLst>
              <a:ext uri="{FF2B5EF4-FFF2-40B4-BE49-F238E27FC236}">
                <a16:creationId xmlns:a16="http://schemas.microsoft.com/office/drawing/2014/main" id="{D0200E19-EF77-4A10-AFAA-54770015A895}"/>
              </a:ext>
            </a:extLst>
          </p:cNvPr>
          <p:cNvPicPr>
            <a:picLocks noGrp="1" noChangeAspect="1"/>
          </p:cNvPicPr>
          <p:nvPr>
            <p:ph type="pic" idx="1"/>
          </p:nvPr>
        </p:nvPicPr>
        <p:blipFill>
          <a:blip r:embed="rId2"/>
          <a:srcRect l="12384" r="12384"/>
          <a:stretch>
            <a:fillRect/>
          </a:stretch>
        </p:blipFill>
        <p:spPr/>
      </p:pic>
      <p:sp>
        <p:nvSpPr>
          <p:cNvPr id="4" name="Text Placeholder 3">
            <a:extLst>
              <a:ext uri="{FF2B5EF4-FFF2-40B4-BE49-F238E27FC236}">
                <a16:creationId xmlns:a16="http://schemas.microsoft.com/office/drawing/2014/main" id="{479B5EE9-42E1-497E-B8F7-7161CBB9E34A}"/>
              </a:ext>
            </a:extLst>
          </p:cNvPr>
          <p:cNvSpPr>
            <a:spLocks noGrp="1"/>
          </p:cNvSpPr>
          <p:nvPr>
            <p:ph type="body" sz="half" idx="2"/>
          </p:nvPr>
        </p:nvSpPr>
        <p:spPr>
          <a:xfrm>
            <a:off x="1450329" y="2107096"/>
            <a:ext cx="5524404" cy="3042638"/>
          </a:xfrm>
        </p:spPr>
        <p:txBody>
          <a:bodyPr/>
          <a:lstStyle/>
          <a:p>
            <a:pPr algn="ctr"/>
            <a:r>
              <a:rPr lang="en-US" dirty="0"/>
              <a:t>If discipline is motivated by anger or frustration then it can become abusive either physically or emotionally. </a:t>
            </a:r>
          </a:p>
          <a:p>
            <a:pPr algn="ctr"/>
            <a:endParaRPr lang="en-US" dirty="0"/>
          </a:p>
          <a:p>
            <a:pPr algn="ctr"/>
            <a:r>
              <a:rPr lang="en-US" dirty="0"/>
              <a:t>Fathers, do not exasperate your children; instead, bring them up in the training and instruction of the Lord. </a:t>
            </a:r>
          </a:p>
          <a:p>
            <a:pPr algn="ctr"/>
            <a:r>
              <a:rPr lang="en-US" dirty="0"/>
              <a:t>- Ephesians 6:4 </a:t>
            </a:r>
          </a:p>
        </p:txBody>
      </p:sp>
    </p:spTree>
    <p:extLst>
      <p:ext uri="{BB962C8B-B14F-4D97-AF65-F5344CB8AC3E}">
        <p14:creationId xmlns:p14="http://schemas.microsoft.com/office/powerpoint/2010/main" val="4104382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5EA8A-2045-43B6-B00C-5BFFB003E3CC}"/>
              </a:ext>
            </a:extLst>
          </p:cNvPr>
          <p:cNvSpPr>
            <a:spLocks noGrp="1"/>
          </p:cNvSpPr>
          <p:nvPr>
            <p:ph type="title"/>
          </p:nvPr>
        </p:nvSpPr>
        <p:spPr/>
        <p:txBody>
          <a:bodyPr/>
          <a:lstStyle/>
          <a:p>
            <a:pPr algn="ctr"/>
            <a:r>
              <a:rPr lang="en-US" dirty="0"/>
              <a:t>Why Children need Love and Discipline </a:t>
            </a:r>
          </a:p>
        </p:txBody>
      </p:sp>
      <p:pic>
        <p:nvPicPr>
          <p:cNvPr id="6" name="Picture Placeholder 5">
            <a:extLst>
              <a:ext uri="{FF2B5EF4-FFF2-40B4-BE49-F238E27FC236}">
                <a16:creationId xmlns:a16="http://schemas.microsoft.com/office/drawing/2014/main" id="{E2149445-8F7C-4584-A188-48AB1887F22A}"/>
              </a:ext>
            </a:extLst>
          </p:cNvPr>
          <p:cNvPicPr>
            <a:picLocks noGrp="1" noChangeAspect="1"/>
          </p:cNvPicPr>
          <p:nvPr>
            <p:ph type="pic" idx="1"/>
          </p:nvPr>
        </p:nvPicPr>
        <p:blipFill>
          <a:blip r:embed="rId2"/>
          <a:srcRect l="5342" r="5342"/>
          <a:stretch>
            <a:fillRect/>
          </a:stretch>
        </p:blipFill>
        <p:spPr/>
      </p:pic>
      <p:sp>
        <p:nvSpPr>
          <p:cNvPr id="4" name="Text Placeholder 3">
            <a:extLst>
              <a:ext uri="{FF2B5EF4-FFF2-40B4-BE49-F238E27FC236}">
                <a16:creationId xmlns:a16="http://schemas.microsoft.com/office/drawing/2014/main" id="{147AEBEE-F0EB-4BDD-97BC-055B78AEE233}"/>
              </a:ext>
            </a:extLst>
          </p:cNvPr>
          <p:cNvSpPr>
            <a:spLocks noGrp="1"/>
          </p:cNvSpPr>
          <p:nvPr>
            <p:ph type="body" sz="half" idx="2"/>
          </p:nvPr>
        </p:nvSpPr>
        <p:spPr/>
        <p:txBody>
          <a:bodyPr>
            <a:normAutofit/>
          </a:bodyPr>
          <a:lstStyle/>
          <a:p>
            <a:pPr algn="ctr"/>
            <a:r>
              <a:rPr lang="en-US" sz="2400" dirty="0"/>
              <a:t>Start children off on the way they should go, and even when they are old they will not turn from it. </a:t>
            </a:r>
          </a:p>
          <a:p>
            <a:pPr algn="ctr"/>
            <a:r>
              <a:rPr lang="en-US" sz="2400" dirty="0"/>
              <a:t>- Proverbs 22:6</a:t>
            </a:r>
          </a:p>
        </p:txBody>
      </p:sp>
    </p:spTree>
    <p:extLst>
      <p:ext uri="{BB962C8B-B14F-4D97-AF65-F5344CB8AC3E}">
        <p14:creationId xmlns:p14="http://schemas.microsoft.com/office/powerpoint/2010/main" val="3500589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92A41-6A76-4636-9AFF-E32F59853B6A}"/>
              </a:ext>
            </a:extLst>
          </p:cNvPr>
          <p:cNvSpPr>
            <a:spLocks noGrp="1"/>
          </p:cNvSpPr>
          <p:nvPr>
            <p:ph type="title"/>
          </p:nvPr>
        </p:nvSpPr>
        <p:spPr/>
        <p:txBody>
          <a:bodyPr/>
          <a:lstStyle/>
          <a:p>
            <a:r>
              <a:rPr lang="en-US" dirty="0"/>
              <a:t>Hillsboro Christian academy policy </a:t>
            </a:r>
          </a:p>
        </p:txBody>
      </p:sp>
      <p:sp>
        <p:nvSpPr>
          <p:cNvPr id="3" name="Content Placeholder 2">
            <a:extLst>
              <a:ext uri="{FF2B5EF4-FFF2-40B4-BE49-F238E27FC236}">
                <a16:creationId xmlns:a16="http://schemas.microsoft.com/office/drawing/2014/main" id="{897E4E95-3462-4ADE-8DC0-18EC0527A0EB}"/>
              </a:ext>
            </a:extLst>
          </p:cNvPr>
          <p:cNvSpPr>
            <a:spLocks noGrp="1"/>
          </p:cNvSpPr>
          <p:nvPr>
            <p:ph idx="1"/>
          </p:nvPr>
        </p:nvSpPr>
        <p:spPr/>
        <p:txBody>
          <a:bodyPr>
            <a:normAutofit lnSpcReduction="10000"/>
          </a:bodyPr>
          <a:lstStyle/>
          <a:p>
            <a:r>
              <a:rPr lang="en-US" dirty="0"/>
              <a:t>Page 41 of Handbook</a:t>
            </a:r>
          </a:p>
          <a:p>
            <a:r>
              <a:rPr lang="en-US" dirty="0"/>
              <a:t>Because of the increased incidences of child abuse in our nation, lawmakers have sought to write strict laws to protect children.  For that reason all school, medical, and social service personnel are REQUIRED to report any suspected cases of child abuse either to the child protective agency or the local police.</a:t>
            </a:r>
          </a:p>
          <a:p>
            <a:r>
              <a:rPr lang="en-US" dirty="0"/>
              <a:t>Child abuse is NOT to be mistaken for spanking a child when he has misbehaved.  However, repeated injuries including bruises, welts, psychological cruelty, sexual abuse etc. are considered abuses.  The school is required by law to report all suspected cases of child abuse. </a:t>
            </a:r>
          </a:p>
        </p:txBody>
      </p:sp>
    </p:spTree>
    <p:extLst>
      <p:ext uri="{BB962C8B-B14F-4D97-AF65-F5344CB8AC3E}">
        <p14:creationId xmlns:p14="http://schemas.microsoft.com/office/powerpoint/2010/main" val="2330607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832C5-E7D0-4278-8E47-D94125C00242}"/>
              </a:ext>
            </a:extLst>
          </p:cNvPr>
          <p:cNvSpPr>
            <a:spLocks noGrp="1"/>
          </p:cNvSpPr>
          <p:nvPr>
            <p:ph type="title"/>
          </p:nvPr>
        </p:nvSpPr>
        <p:spPr/>
        <p:txBody>
          <a:bodyPr/>
          <a:lstStyle/>
          <a:p>
            <a:r>
              <a:rPr lang="en-US" dirty="0"/>
              <a:t>What to do if you suspect something is not right with one of your students.</a:t>
            </a:r>
          </a:p>
        </p:txBody>
      </p:sp>
      <p:sp>
        <p:nvSpPr>
          <p:cNvPr id="3" name="Content Placeholder 2">
            <a:extLst>
              <a:ext uri="{FF2B5EF4-FFF2-40B4-BE49-F238E27FC236}">
                <a16:creationId xmlns:a16="http://schemas.microsoft.com/office/drawing/2014/main" id="{ED0224CA-EB45-455B-A318-F0BDDAABFB60}"/>
              </a:ext>
            </a:extLst>
          </p:cNvPr>
          <p:cNvSpPr>
            <a:spLocks noGrp="1"/>
          </p:cNvSpPr>
          <p:nvPr>
            <p:ph idx="1"/>
          </p:nvPr>
        </p:nvSpPr>
        <p:spPr/>
        <p:txBody>
          <a:bodyPr/>
          <a:lstStyle/>
          <a:p>
            <a:r>
              <a:rPr lang="en-US" dirty="0"/>
              <a:t>Look for trends – dirty clothing, bruising, scratches, not eating, frequent injuries/falls, clothing not appropriate for weather – long sleeves in the summer,  flinching at loud noises or touch</a:t>
            </a:r>
          </a:p>
          <a:p>
            <a:r>
              <a:rPr lang="en-US" dirty="0"/>
              <a:t>Share your concerns with the Principal – verbally discuss, provide in writing any specific injuries/bruising (may use incident report) </a:t>
            </a:r>
          </a:p>
          <a:p>
            <a:r>
              <a:rPr lang="en-US" dirty="0"/>
              <a:t>The Principal will then further investigate the issue or determine if immediate reporting to authorities should be made. </a:t>
            </a:r>
          </a:p>
          <a:p>
            <a:r>
              <a:rPr lang="en-US" dirty="0"/>
              <a:t>Do not discuss the issue/concern with other students and staff </a:t>
            </a:r>
          </a:p>
        </p:txBody>
      </p:sp>
    </p:spTree>
    <p:extLst>
      <p:ext uri="{BB962C8B-B14F-4D97-AF65-F5344CB8AC3E}">
        <p14:creationId xmlns:p14="http://schemas.microsoft.com/office/powerpoint/2010/main" val="1221440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690CA-7102-41D5-B3AC-CDF206ECB702}"/>
              </a:ext>
            </a:extLst>
          </p:cNvPr>
          <p:cNvSpPr>
            <a:spLocks noGrp="1"/>
          </p:cNvSpPr>
          <p:nvPr>
            <p:ph type="title"/>
          </p:nvPr>
        </p:nvSpPr>
        <p:spPr/>
        <p:txBody>
          <a:bodyPr/>
          <a:lstStyle/>
          <a:p>
            <a:r>
              <a:rPr lang="en-US" dirty="0"/>
              <a:t>Please watch and complete the Questions with this link</a:t>
            </a:r>
          </a:p>
        </p:txBody>
      </p:sp>
      <p:sp>
        <p:nvSpPr>
          <p:cNvPr id="3" name="Content Placeholder 2">
            <a:extLst>
              <a:ext uri="{FF2B5EF4-FFF2-40B4-BE49-F238E27FC236}">
                <a16:creationId xmlns:a16="http://schemas.microsoft.com/office/drawing/2014/main" id="{6B3BF807-C20D-4016-AAEC-AE11283BF6BA}"/>
              </a:ext>
            </a:extLst>
          </p:cNvPr>
          <p:cNvSpPr>
            <a:spLocks noGrp="1"/>
          </p:cNvSpPr>
          <p:nvPr>
            <p:ph idx="1"/>
          </p:nvPr>
        </p:nvSpPr>
        <p:spPr/>
        <p:txBody>
          <a:bodyPr/>
          <a:lstStyle/>
          <a:p>
            <a:r>
              <a:rPr lang="en-US" dirty="0">
                <a:hlinkClick r:id="rId2"/>
              </a:rPr>
              <a:t>https://www.virtuallabschool.org/preschool/safe-environments/lesson-7</a:t>
            </a:r>
            <a:endParaRPr lang="en-US" dirty="0"/>
          </a:p>
        </p:txBody>
      </p:sp>
    </p:spTree>
    <p:extLst>
      <p:ext uri="{BB962C8B-B14F-4D97-AF65-F5344CB8AC3E}">
        <p14:creationId xmlns:p14="http://schemas.microsoft.com/office/powerpoint/2010/main" val="1451314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5C309F5-5482-4EEC-B232-17D9D09195F2}"/>
              </a:ext>
            </a:extLst>
          </p:cNvPr>
          <p:cNvSpPr>
            <a:spLocks noGrp="1"/>
          </p:cNvSpPr>
          <p:nvPr>
            <p:ph type="body" idx="1"/>
          </p:nvPr>
        </p:nvSpPr>
        <p:spPr>
          <a:xfrm>
            <a:off x="1454239" y="1139687"/>
            <a:ext cx="8630446" cy="3679437"/>
          </a:xfrm>
        </p:spPr>
        <p:txBody>
          <a:bodyPr/>
          <a:lstStyle/>
          <a:p>
            <a:pPr algn="ctr"/>
            <a:r>
              <a:rPr lang="en-US" sz="2800" dirty="0">
                <a:latin typeface="Comic Sans MS" panose="030F0702030302020204" pitchFamily="66" charset="0"/>
              </a:rPr>
              <a:t>A new command I give you : Love one another.  As I have loved you, so you must love one another.  By this is everyone will know that you are my disciples, if you love one another.  </a:t>
            </a:r>
          </a:p>
          <a:p>
            <a:pPr algn="ctr"/>
            <a:r>
              <a:rPr lang="en-US" sz="2800" dirty="0">
                <a:latin typeface="Comic Sans MS" panose="030F0702030302020204" pitchFamily="66" charset="0"/>
              </a:rPr>
              <a:t>- John 13: 34-35 </a:t>
            </a:r>
          </a:p>
        </p:txBody>
      </p:sp>
    </p:spTree>
    <p:extLst>
      <p:ext uri="{BB962C8B-B14F-4D97-AF65-F5344CB8AC3E}">
        <p14:creationId xmlns:p14="http://schemas.microsoft.com/office/powerpoint/2010/main" val="474964385"/>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80</TotalTime>
  <Words>419</Words>
  <Application>Microsoft Office PowerPoint</Application>
  <PresentationFormat>Widescreen</PresentationFormat>
  <Paragraphs>28</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Comic Sans MS</vt:lpstr>
      <vt:lpstr>Gill Sans MT</vt:lpstr>
      <vt:lpstr>Gallery</vt:lpstr>
      <vt:lpstr>Child Abuse </vt:lpstr>
      <vt:lpstr>What the Bible says about Discipline </vt:lpstr>
      <vt:lpstr>When Love isn’t the motivator</vt:lpstr>
      <vt:lpstr>Why Children need Love and Discipline </vt:lpstr>
      <vt:lpstr>Hillsboro Christian academy policy </vt:lpstr>
      <vt:lpstr>What to do if you suspect something is not right with one of your students.</vt:lpstr>
      <vt:lpstr>Please watch and complete the Questions with this link</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 Abuse</dc:title>
  <dc:creator>ahard</dc:creator>
  <cp:lastModifiedBy>ahard</cp:lastModifiedBy>
  <cp:revision>7</cp:revision>
  <dcterms:created xsi:type="dcterms:W3CDTF">2018-09-12T21:24:53Z</dcterms:created>
  <dcterms:modified xsi:type="dcterms:W3CDTF">2018-09-12T22:44:55Z</dcterms:modified>
</cp:coreProperties>
</file>